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7" r:id="rId4"/>
    <p:sldId id="261" r:id="rId5"/>
    <p:sldId id="299" r:id="rId6"/>
    <p:sldId id="294" r:id="rId7"/>
    <p:sldId id="300" r:id="rId8"/>
    <p:sldId id="304" r:id="rId9"/>
    <p:sldId id="302" r:id="rId10"/>
    <p:sldId id="305" r:id="rId11"/>
    <p:sldId id="303" r:id="rId12"/>
    <p:sldId id="306" r:id="rId13"/>
    <p:sldId id="307" r:id="rId14"/>
    <p:sldId id="308" r:id="rId15"/>
    <p:sldId id="310" r:id="rId16"/>
    <p:sldId id="295" r:id="rId17"/>
    <p:sldId id="309" r:id="rId18"/>
    <p:sldId id="297"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p14="http://schemas.microsoft.com/office/powerpoint/2010/main"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BA02FA-B37D-4554-ABB1-66D670E4E527}"/>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2E2DF-E39F-4568-A27D-2263EBB41D12}"/>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59CFF-271C-4320-A63D-66AC1033F53C}"/>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B3938-5255-4D6A-97AB-F992E4704002}"/>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41F39E-195B-4737-B354-DAE3EF414E54}"/>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DD936-0A2C-4B0F-BE28-0290685C6B19}"/>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6" name="Footer Placeholder 5">
            <a:extLst>
              <a:ext uri="{FF2B5EF4-FFF2-40B4-BE49-F238E27FC236}">
                <a16:creationId xmlns:a16="http://schemas.microsoft.com/office/drawing/2014/main"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3CF26-C3F3-4DD7-8065-3987364EE26A}"/>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8" name="Footer Placeholder 7">
            <a:extLst>
              <a:ext uri="{FF2B5EF4-FFF2-40B4-BE49-F238E27FC236}">
                <a16:creationId xmlns:a16="http://schemas.microsoft.com/office/drawing/2014/main"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CC7803-50A4-4DD1-ADA4-31D827A1F06E}"/>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4" name="Footer Placeholder 3">
            <a:extLst>
              <a:ext uri="{FF2B5EF4-FFF2-40B4-BE49-F238E27FC236}">
                <a16:creationId xmlns:a16="http://schemas.microsoft.com/office/drawing/2014/main"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245AF-CBFA-4EBE-9A28-BE1CEA621F77}"/>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3" name="Footer Placeholder 2">
            <a:extLst>
              <a:ext uri="{FF2B5EF4-FFF2-40B4-BE49-F238E27FC236}">
                <a16:creationId xmlns:a16="http://schemas.microsoft.com/office/drawing/2014/main"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3AF981-F971-45E6-803E-1DBD5CC10711}"/>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6" name="Footer Placeholder 5">
            <a:extLst>
              <a:ext uri="{FF2B5EF4-FFF2-40B4-BE49-F238E27FC236}">
                <a16:creationId xmlns:a16="http://schemas.microsoft.com/office/drawing/2014/main"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C9BCD8-99E4-4F1E-B0B5-C9CC6043DC75}"/>
              </a:ext>
            </a:extLst>
          </p:cNvPr>
          <p:cNvSpPr>
            <a:spLocks noGrp="1"/>
          </p:cNvSpPr>
          <p:nvPr>
            <p:ph type="dt" sz="half" idx="10"/>
          </p:nvPr>
        </p:nvSpPr>
        <p:spPr/>
        <p:txBody>
          <a:bodyPr/>
          <a:lstStyle/>
          <a:p>
            <a:fld id="{B81EA2C1-8B66-46C1-B96B-F51034EB396A}" type="datetimeFigureOut">
              <a:rPr lang="en-US" smtClean="0"/>
              <a:pPr/>
              <a:t>1/9/2023</a:t>
            </a:fld>
            <a:endParaRPr lang="en-US"/>
          </a:p>
        </p:txBody>
      </p:sp>
      <p:sp>
        <p:nvSpPr>
          <p:cNvPr id="6" name="Footer Placeholder 5">
            <a:extLst>
              <a:ext uri="{FF2B5EF4-FFF2-40B4-BE49-F238E27FC236}">
                <a16:creationId xmlns:a16="http://schemas.microsoft.com/office/drawing/2014/main"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p14="http://schemas.microsoft.com/office/powerpoint/2010/main"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1/9/2023</a:t>
            </a:fld>
            <a:endParaRPr lang="en-US"/>
          </a:p>
        </p:txBody>
      </p:sp>
      <p:sp>
        <p:nvSpPr>
          <p:cNvPr id="5" name="Footer Placeholder 4">
            <a:extLst>
              <a:ext uri="{FF2B5EF4-FFF2-40B4-BE49-F238E27FC236}">
                <a16:creationId xmlns:a16="http://schemas.microsoft.com/office/drawing/2014/main"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p14="http://schemas.microsoft.com/office/powerpoint/2010/main"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a:t>An estimated 18 million acres (7.3 million hectares) of forest — roughly the size of Panama</a:t>
            </a:r>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a:t>Destruction of the rain forest in Brazil</a:t>
            </a:r>
          </a:p>
        </p:txBody>
      </p:sp>
      <p:sp>
        <p:nvSpPr>
          <p:cNvPr id="8" name="Rectangle 7"/>
          <p:cNvSpPr/>
          <p:nvPr/>
        </p:nvSpPr>
        <p:spPr>
          <a:xfrm>
            <a:off x="5868691" y="1392420"/>
            <a:ext cx="6096000" cy="4524315"/>
          </a:xfrm>
          <a:prstGeom prst="rect">
            <a:avLst/>
          </a:prstGeom>
        </p:spPr>
        <p:txBody>
          <a:bodyPr>
            <a:spAutoFit/>
          </a:bodyPr>
          <a:lstStyle/>
          <a:p>
            <a:r>
              <a:rPr lang="en-US" sz="2400" dirty="0"/>
              <a:t>Humans are the main cause of rainforest destruction. We are cutting down rainforests for many reasons, including:</a:t>
            </a:r>
          </a:p>
          <a:p>
            <a:endParaRPr lang="en-US" sz="2400" dirty="0"/>
          </a:p>
          <a:p>
            <a:r>
              <a:rPr lang="en-US" sz="2400" dirty="0"/>
              <a:t>wood for both timber and making fires;</a:t>
            </a:r>
          </a:p>
          <a:p>
            <a:r>
              <a:rPr lang="en-US" sz="2400" dirty="0"/>
              <a:t>agriculture for both small and large farms;</a:t>
            </a:r>
          </a:p>
          <a:p>
            <a:r>
              <a:rPr lang="en-US" sz="2400" dirty="0"/>
              <a:t>land for poor farmers who don’t have anywhere else to live;</a:t>
            </a:r>
          </a:p>
          <a:p>
            <a:r>
              <a:rPr lang="en-US" sz="2400" dirty="0"/>
              <a:t>grazing land for cattle;</a:t>
            </a:r>
          </a:p>
          <a:p>
            <a:r>
              <a:rPr lang="en-US" sz="2400" dirty="0"/>
              <a:t>pulp for making paper;</a:t>
            </a:r>
          </a:p>
          <a:p>
            <a:r>
              <a:rPr lang="en-US" sz="2400" dirty="0"/>
              <a:t>road construction; and</a:t>
            </a:r>
          </a:p>
          <a:p>
            <a:r>
              <a:rPr lang="en-US" sz="2400" dirty="0"/>
              <a:t>extraction of minerals and energy.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6217087"/>
          </a:xfrm>
          <a:prstGeom prst="rect">
            <a:avLst/>
          </a:prstGeom>
          <a:noFill/>
        </p:spPr>
        <p:txBody>
          <a:bodyPr wrap="square" rtlCol="0">
            <a:spAutoFit/>
          </a:bodyPr>
          <a:lstStyle/>
          <a:p>
            <a:r>
              <a:rPr lang="en-US" sz="2000" b="1" dirty="0">
                <a:solidFill>
                  <a:srgbClr val="0070C0"/>
                </a:solidFill>
              </a:rPr>
              <a:t>Standard: </a:t>
            </a:r>
            <a:endParaRPr lang="en-US" sz="2000" dirty="0"/>
          </a:p>
          <a:p>
            <a:r>
              <a:rPr lang="en-US" sz="2000" dirty="0"/>
              <a:t>SS6G1      Locate selected features of Latin America. </a:t>
            </a:r>
          </a:p>
          <a:p>
            <a:r>
              <a:rPr lang="en-US" sz="2000" dirty="0"/>
              <a:t>SS6G2      Explain the impact of environmental issues in Latin America.</a:t>
            </a:r>
            <a:r>
              <a:rPr lang="en-US" sz="2000" b="1" dirty="0"/>
              <a:t> </a:t>
            </a:r>
          </a:p>
          <a:p>
            <a:r>
              <a:rPr lang="en-US" sz="2000" dirty="0"/>
              <a:t>SS6H1.b   Explain conflict and change in Latin America. </a:t>
            </a:r>
          </a:p>
          <a:p>
            <a:r>
              <a:rPr lang="en-US" sz="2000" dirty="0"/>
              <a:t> </a:t>
            </a:r>
          </a:p>
          <a:p>
            <a:r>
              <a:rPr lang="en-US" sz="2000" b="1" dirty="0">
                <a:solidFill>
                  <a:srgbClr val="0070C0"/>
                </a:solidFill>
              </a:rPr>
              <a:t>Learning Target: </a:t>
            </a:r>
            <a:r>
              <a:rPr lang="en-US" sz="2000" dirty="0"/>
              <a:t>Explain the impact of environmental issues (air pollution and destruction of rain forest) in Latin America; Explain conflict and change in Latin America (Describe the influence of the Spanish and the Portuguese on the language and religions of Latin America).</a:t>
            </a:r>
          </a:p>
          <a:p>
            <a:endParaRPr lang="en-US" sz="2000" b="1" dirty="0">
              <a:solidFill>
                <a:srgbClr val="0070C0"/>
              </a:solidFill>
            </a:endParaRPr>
          </a:p>
          <a:p>
            <a:r>
              <a:rPr lang="en-US" sz="2000" b="1" dirty="0">
                <a:solidFill>
                  <a:srgbClr val="0070C0"/>
                </a:solidFill>
              </a:rPr>
              <a:t>Warm-up</a:t>
            </a:r>
            <a:r>
              <a:rPr lang="en-US" sz="2000" dirty="0">
                <a:solidFill>
                  <a:srgbClr val="0070C0"/>
                </a:solidFill>
              </a:rPr>
              <a:t>: </a:t>
            </a:r>
            <a:r>
              <a:rPr lang="en-US" sz="2000" dirty="0"/>
              <a:t>Latin America Study Map (complete answer key)</a:t>
            </a:r>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 Textbook p.346, 401; Environmental issues of Latin America (air pollution and destruction of rain forest). </a:t>
            </a:r>
            <a:r>
              <a:rPr lang="en-US" sz="2000" b="1" dirty="0"/>
              <a:t>Video:</a:t>
            </a:r>
            <a:r>
              <a:rPr lang="en-US" sz="2000" dirty="0"/>
              <a:t> Spain/Portugal colonization of Latin America; TB p.322-323</a:t>
            </a:r>
          </a:p>
          <a:p>
            <a:endParaRPr lang="en-US" sz="2000" dirty="0">
              <a:solidFill>
                <a:srgbClr val="0070C0"/>
              </a:solidFill>
            </a:endParaRPr>
          </a:p>
          <a:p>
            <a:r>
              <a:rPr lang="en-US" sz="2000" dirty="0">
                <a:solidFill>
                  <a:schemeClr val="bg1"/>
                </a:solidFill>
                <a:highlight>
                  <a:srgbClr val="FF0000"/>
                </a:highlight>
              </a:rPr>
              <a:t>Students will begin working on Social Studies Project (MLK/ Latin American Leaders)</a:t>
            </a:r>
          </a:p>
          <a:p>
            <a:endParaRPr lang="en-US" sz="2000" dirty="0">
              <a:solidFill>
                <a:srgbClr val="0070C0"/>
              </a:solidFill>
            </a:endParaRPr>
          </a:p>
          <a:p>
            <a:r>
              <a:rPr lang="en-US" sz="2000" b="1" dirty="0">
                <a:solidFill>
                  <a:srgbClr val="0070C0"/>
                </a:solidFill>
              </a:rPr>
              <a:t>Closing:  </a:t>
            </a:r>
            <a:r>
              <a:rPr lang="en-US" sz="2000" dirty="0"/>
              <a:t>Class Summarize</a:t>
            </a:r>
          </a:p>
          <a:p>
            <a:endParaRPr lang="en-US" sz="2000" dirty="0">
              <a:solidFill>
                <a:schemeClr val="bg1"/>
              </a:solidFill>
            </a:endParaRPr>
          </a:p>
          <a:p>
            <a:r>
              <a:rPr lang="en-US" sz="2000" b="1" dirty="0">
                <a:solidFill>
                  <a:srgbClr val="0070C0"/>
                </a:solidFill>
              </a:rPr>
              <a:t>Reminders: </a:t>
            </a:r>
            <a:r>
              <a:rPr lang="en-US" sz="2000" b="1" dirty="0"/>
              <a:t>Quiz on Wednesday will cover G1,G2, H1b </a:t>
            </a:r>
          </a:p>
          <a:p>
            <a:endParaRPr lang="en-US" dirty="0"/>
          </a:p>
        </p:txBody>
      </p:sp>
      <p:sp>
        <p:nvSpPr>
          <p:cNvPr id="4" name="TextBox 3"/>
          <p:cNvSpPr txBox="1"/>
          <p:nvPr/>
        </p:nvSpPr>
        <p:spPr>
          <a:xfrm>
            <a:off x="8043620" y="0"/>
            <a:ext cx="4148380" cy="523220"/>
          </a:xfrm>
          <a:prstGeom prst="rect">
            <a:avLst/>
          </a:prstGeom>
          <a:noFill/>
        </p:spPr>
        <p:txBody>
          <a:bodyPr wrap="square" rtlCol="0">
            <a:spAutoFit/>
          </a:bodyPr>
          <a:lstStyle/>
          <a:p>
            <a:r>
              <a:rPr lang="en-US" sz="2800" dirty="0">
                <a:latin typeface="Book Antiqua" pitchFamily="18" charset="0"/>
              </a:rPr>
              <a:t>Wednesday,  January 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a:t>Languages of Latin America:</a:t>
            </a:r>
          </a:p>
          <a:p>
            <a:r>
              <a:rPr lang="en-US" dirty="0"/>
              <a:t>1) Spanish   2) Portuguese   3) English   4) German   5) Italian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a:t>The majority of Latin Americans are </a:t>
            </a:r>
            <a:r>
              <a:rPr lang="en-US" sz="3200" b="1" dirty="0"/>
              <a:t>Christians (90%), mostly Roman Catholics</a:t>
            </a:r>
            <a:r>
              <a:rPr lang="en-US" sz="3200" dirty="0"/>
              <a:t>.</a:t>
            </a:r>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293757"/>
          </a:xfrm>
          <a:prstGeom prst="rect">
            <a:avLst/>
          </a:prstGeom>
          <a:noFill/>
        </p:spPr>
        <p:txBody>
          <a:bodyPr wrap="square" rtlCol="0">
            <a:spAutoFit/>
          </a:bodyPr>
          <a:lstStyle/>
          <a:p>
            <a:r>
              <a:rPr lang="en-US" sz="2000" b="1" dirty="0">
                <a:solidFill>
                  <a:srgbClr val="0070C0"/>
                </a:solidFill>
              </a:rPr>
              <a:t>Standard: </a:t>
            </a:r>
            <a:endParaRPr lang="en-US" sz="2000" dirty="0"/>
          </a:p>
          <a:p>
            <a:r>
              <a:rPr lang="en-US" sz="2000" dirty="0"/>
              <a:t>SS6G1      Locate selected features of Latin America. </a:t>
            </a:r>
          </a:p>
          <a:p>
            <a:r>
              <a:rPr lang="en-US" sz="2000" dirty="0"/>
              <a:t>SS6G2      Explain the impact of environmental issues in Latin America.</a:t>
            </a:r>
            <a:r>
              <a:rPr lang="en-US" sz="2000" b="1" dirty="0"/>
              <a:t> </a:t>
            </a:r>
          </a:p>
          <a:p>
            <a:r>
              <a:rPr lang="en-US" sz="2000" dirty="0"/>
              <a:t>SS6H1.b   Explain conflict and change in Latin America. </a:t>
            </a:r>
          </a:p>
          <a:p>
            <a:r>
              <a:rPr lang="en-US" sz="2000" dirty="0"/>
              <a:t> </a:t>
            </a:r>
          </a:p>
          <a:p>
            <a:r>
              <a:rPr lang="en-US" sz="2000" b="1" dirty="0">
                <a:solidFill>
                  <a:srgbClr val="0070C0"/>
                </a:solidFill>
              </a:rPr>
              <a:t>Learning Target: </a:t>
            </a:r>
            <a:r>
              <a:rPr lang="en-US" sz="2000" dirty="0"/>
              <a:t>Explain conflict and change in Latin America (Describe the influence of the Spanish and the Portuguese on the language and religions of Latin America).</a:t>
            </a:r>
          </a:p>
          <a:p>
            <a:endParaRPr lang="en-US" sz="2000" b="1" dirty="0">
              <a:solidFill>
                <a:srgbClr val="0070C0"/>
              </a:solidFill>
            </a:endParaRPr>
          </a:p>
          <a:p>
            <a:r>
              <a:rPr lang="en-US" sz="2000" b="1" dirty="0">
                <a:solidFill>
                  <a:srgbClr val="0070C0"/>
                </a:solidFill>
              </a:rPr>
              <a:t>Warm-up</a:t>
            </a:r>
            <a:r>
              <a:rPr lang="en-US" sz="2000" dirty="0">
                <a:solidFill>
                  <a:srgbClr val="0070C0"/>
                </a:solidFill>
              </a:rPr>
              <a:t>: </a:t>
            </a:r>
            <a:r>
              <a:rPr lang="en-US" sz="2000" dirty="0"/>
              <a:t>Video: Roman Catholic Religion</a:t>
            </a:r>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 Spain/Portugal colonization of Latin America; TB p.322-323; </a:t>
            </a:r>
          </a:p>
          <a:p>
            <a:r>
              <a:rPr lang="en-US" sz="2000" dirty="0"/>
              <a:t>Languages of Latin America and Religions of Latin America. </a:t>
            </a:r>
          </a:p>
          <a:p>
            <a:endParaRPr lang="en-US" sz="2000" dirty="0">
              <a:solidFill>
                <a:srgbClr val="0070C0"/>
              </a:solidFill>
            </a:endParaRPr>
          </a:p>
          <a:p>
            <a:r>
              <a:rPr lang="en-US" sz="2000" b="1" dirty="0">
                <a:solidFill>
                  <a:srgbClr val="0070C0"/>
                </a:solidFill>
              </a:rPr>
              <a:t>Closing:  </a:t>
            </a:r>
            <a:r>
              <a:rPr lang="en-US" sz="2000" dirty="0"/>
              <a:t>Three things I Learned and Three Questions (to be asked by other classmates)</a:t>
            </a:r>
          </a:p>
          <a:p>
            <a:endParaRPr lang="en-US" sz="2000" dirty="0">
              <a:solidFill>
                <a:schemeClr val="bg1"/>
              </a:solidFill>
            </a:endParaRPr>
          </a:p>
          <a:p>
            <a:r>
              <a:rPr lang="en-US" sz="2000" b="1" dirty="0">
                <a:solidFill>
                  <a:srgbClr val="0070C0"/>
                </a:solidFill>
              </a:rPr>
              <a:t>Reminders: </a:t>
            </a:r>
            <a:endParaRPr lang="en-US" sz="2000" b="1" dirty="0"/>
          </a:p>
          <a:p>
            <a:endParaRPr lang="en-US" dirty="0"/>
          </a:p>
        </p:txBody>
      </p:sp>
      <p:sp>
        <p:nvSpPr>
          <p:cNvPr id="4" name="TextBox 3"/>
          <p:cNvSpPr txBox="1"/>
          <p:nvPr/>
        </p:nvSpPr>
        <p:spPr>
          <a:xfrm>
            <a:off x="8043620" y="0"/>
            <a:ext cx="4148380" cy="523220"/>
          </a:xfrm>
          <a:prstGeom prst="rect">
            <a:avLst/>
          </a:prstGeom>
          <a:noFill/>
        </p:spPr>
        <p:txBody>
          <a:bodyPr wrap="square" rtlCol="0">
            <a:spAutoFit/>
          </a:bodyPr>
          <a:lstStyle/>
          <a:p>
            <a:r>
              <a:rPr lang="en-US" sz="2800" dirty="0">
                <a:latin typeface="Book Antiqua" pitchFamily="18" charset="0"/>
              </a:rPr>
              <a:t>Thursday,  January 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LK Day of Service">
            <a:extLst>
              <a:ext uri="{FF2B5EF4-FFF2-40B4-BE49-F238E27FC236}">
                <a16:creationId xmlns:a16="http://schemas.microsoft.com/office/drawing/2014/main" id="{0EB830A3-88C8-4A73-95F6-AB3560B500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69" y="123825"/>
            <a:ext cx="6486525" cy="6610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ir Pollution and Your Health">
            <a:extLst>
              <a:ext uri="{FF2B5EF4-FFF2-40B4-BE49-F238E27FC236}">
                <a16:creationId xmlns:a16="http://schemas.microsoft.com/office/drawing/2014/main" id="{F2C4452C-1FE5-4FAC-A8B2-5069B433A4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2679" y="209106"/>
            <a:ext cx="4660605" cy="23303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ogging, destruction of habitat, tropical rainforest Malaysia Sarawak  Borneo | Nigel Dickinson">
            <a:extLst>
              <a:ext uri="{FF2B5EF4-FFF2-40B4-BE49-F238E27FC236}">
                <a16:creationId xmlns:a16="http://schemas.microsoft.com/office/drawing/2014/main" id="{509103B3-7CC7-4928-B2FA-5E0236668C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1872" y="2955850"/>
            <a:ext cx="2362673" cy="35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2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293757"/>
          </a:xfrm>
          <a:prstGeom prst="rect">
            <a:avLst/>
          </a:prstGeom>
          <a:noFill/>
        </p:spPr>
        <p:txBody>
          <a:bodyPr wrap="square" rtlCol="0">
            <a:spAutoFit/>
          </a:bodyPr>
          <a:lstStyle/>
          <a:p>
            <a:r>
              <a:rPr lang="en-US" sz="2000" b="1" dirty="0">
                <a:solidFill>
                  <a:srgbClr val="0070C0"/>
                </a:solidFill>
              </a:rPr>
              <a:t>Standard: </a:t>
            </a:r>
            <a:endParaRPr lang="en-US" sz="2000" dirty="0"/>
          </a:p>
          <a:p>
            <a:r>
              <a:rPr lang="en-US" sz="2000" dirty="0"/>
              <a:t>SS6G1      Locate selected features of Latin America. </a:t>
            </a:r>
          </a:p>
          <a:p>
            <a:r>
              <a:rPr lang="en-US" sz="2000" dirty="0"/>
              <a:t>SS6G2      Explain the impact of environmental issues in Latin America.</a:t>
            </a:r>
            <a:r>
              <a:rPr lang="en-US" sz="2000" b="1" dirty="0"/>
              <a:t> </a:t>
            </a:r>
          </a:p>
          <a:p>
            <a:r>
              <a:rPr lang="en-US" sz="2000" dirty="0"/>
              <a:t>SS6H1.b   Explain conflict and change in Latin America. </a:t>
            </a:r>
          </a:p>
          <a:p>
            <a:r>
              <a:rPr lang="en-US" sz="2000" dirty="0"/>
              <a:t> </a:t>
            </a:r>
          </a:p>
          <a:p>
            <a:r>
              <a:rPr lang="en-US" sz="2000" b="1" dirty="0">
                <a:solidFill>
                  <a:srgbClr val="0070C0"/>
                </a:solidFill>
              </a:rPr>
              <a:t>Learning Target: </a:t>
            </a:r>
            <a:r>
              <a:rPr lang="en-US" sz="2000" dirty="0"/>
              <a:t>Explain conflict and change in Latin America (Describe the influence of the Spanish and the Portuguese on the language and religions of Latin America).</a:t>
            </a:r>
          </a:p>
          <a:p>
            <a:endParaRPr lang="en-US" sz="2000" b="1" dirty="0">
              <a:solidFill>
                <a:srgbClr val="0070C0"/>
              </a:solidFill>
            </a:endParaRPr>
          </a:p>
          <a:p>
            <a:r>
              <a:rPr lang="en-US" sz="2000" b="1" dirty="0">
                <a:solidFill>
                  <a:srgbClr val="0070C0"/>
                </a:solidFill>
              </a:rPr>
              <a:t>Warm-up</a:t>
            </a:r>
            <a:r>
              <a:rPr lang="en-US" sz="2000" dirty="0">
                <a:solidFill>
                  <a:srgbClr val="0070C0"/>
                </a:solidFill>
              </a:rPr>
              <a:t>: </a:t>
            </a:r>
            <a:r>
              <a:rPr lang="en-US" sz="2000" dirty="0"/>
              <a:t>Video: Spanish Language</a:t>
            </a:r>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 Latin America Map; Spain/Portugal colonization of Latin America; TB p.322-323; Languages and Religions of Latin America. </a:t>
            </a:r>
          </a:p>
          <a:p>
            <a:endParaRPr lang="en-US" sz="2000" dirty="0">
              <a:solidFill>
                <a:srgbClr val="0070C0"/>
              </a:solidFill>
            </a:endParaRPr>
          </a:p>
          <a:p>
            <a:r>
              <a:rPr lang="en-US" sz="2000" b="1" dirty="0">
                <a:solidFill>
                  <a:srgbClr val="0070C0"/>
                </a:solidFill>
              </a:rPr>
              <a:t>Closing:  </a:t>
            </a:r>
            <a:r>
              <a:rPr lang="en-US" sz="2000" dirty="0"/>
              <a:t>TOD</a:t>
            </a:r>
          </a:p>
          <a:p>
            <a:endParaRPr lang="en-US" sz="2000" dirty="0">
              <a:solidFill>
                <a:schemeClr val="bg1"/>
              </a:solidFill>
            </a:endParaRPr>
          </a:p>
          <a:p>
            <a:r>
              <a:rPr lang="en-US" sz="2000" b="1" dirty="0">
                <a:solidFill>
                  <a:srgbClr val="0070C0"/>
                </a:solidFill>
              </a:rPr>
              <a:t>Reminders: </a:t>
            </a:r>
            <a:endParaRPr lang="en-US" sz="2000" b="1" dirty="0"/>
          </a:p>
          <a:p>
            <a:endParaRPr lang="en-US" dirty="0"/>
          </a:p>
        </p:txBody>
      </p:sp>
      <p:sp>
        <p:nvSpPr>
          <p:cNvPr id="4" name="TextBox 3"/>
          <p:cNvSpPr txBox="1"/>
          <p:nvPr/>
        </p:nvSpPr>
        <p:spPr>
          <a:xfrm>
            <a:off x="8043620" y="0"/>
            <a:ext cx="4148380" cy="523220"/>
          </a:xfrm>
          <a:prstGeom prst="rect">
            <a:avLst/>
          </a:prstGeom>
          <a:noFill/>
        </p:spPr>
        <p:txBody>
          <a:bodyPr wrap="square" rtlCol="0">
            <a:spAutoFit/>
          </a:bodyPr>
          <a:lstStyle/>
          <a:p>
            <a:r>
              <a:rPr lang="en-US" sz="2800" dirty="0">
                <a:latin typeface="Book Antiqua" pitchFamily="18" charset="0"/>
              </a:rPr>
              <a:t>Friday,  January 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58" y="216976"/>
            <a:ext cx="5548395" cy="4401205"/>
          </a:xfrm>
          <a:prstGeom prst="rect">
            <a:avLst/>
          </a:prstGeom>
          <a:noFill/>
        </p:spPr>
        <p:txBody>
          <a:bodyPr wrap="square" rtlCol="0">
            <a:spAutoFit/>
          </a:bodyPr>
          <a:lstStyle/>
          <a:p>
            <a:r>
              <a:rPr lang="en-US" sz="2000" dirty="0"/>
              <a:t>Questions:</a:t>
            </a:r>
          </a:p>
          <a:p>
            <a:endParaRPr lang="en-US" sz="2000" dirty="0"/>
          </a:p>
          <a:p>
            <a:pPr marL="342900" indent="-342900">
              <a:buAutoNum type="arabicPeriod"/>
            </a:pPr>
            <a:r>
              <a:rPr lang="en-US" sz="2000" dirty="0"/>
              <a:t>What type of environmental issue does Mexico City face?</a:t>
            </a:r>
          </a:p>
          <a:p>
            <a:pPr marL="342900" indent="-342900">
              <a:buAutoNum type="arabicPeriod"/>
            </a:pPr>
            <a:r>
              <a:rPr lang="en-US" sz="2000" dirty="0"/>
              <a:t>What is the biggest cause for this pollution?</a:t>
            </a:r>
          </a:p>
          <a:p>
            <a:pPr marL="342900" indent="-342900">
              <a:buAutoNum type="arabicPeriod"/>
            </a:pPr>
            <a:r>
              <a:rPr lang="en-US" sz="2000" dirty="0"/>
              <a:t>What physical features of Mexico City add to the problem?</a:t>
            </a:r>
          </a:p>
          <a:p>
            <a:pPr marL="342900" indent="-342900">
              <a:buAutoNum type="arabicPeriod"/>
            </a:pPr>
            <a:r>
              <a:rPr lang="en-US" sz="2000" dirty="0"/>
              <a:t>What measures are the Government putting into place to help solve this problem?</a:t>
            </a:r>
          </a:p>
          <a:p>
            <a:pPr marL="342900" indent="-342900">
              <a:buAutoNum type="arabicPeriod"/>
            </a:pPr>
            <a:r>
              <a:rPr lang="en-US" sz="2000" dirty="0"/>
              <a:t>Why is the rainforest important?</a:t>
            </a:r>
          </a:p>
          <a:p>
            <a:pPr marL="342900" indent="-342900">
              <a:buAutoNum type="arabicPeriod"/>
            </a:pPr>
            <a:r>
              <a:rPr lang="en-US" sz="2000" dirty="0"/>
              <a:t>List some reasons why the rainforest is being destroyed?</a:t>
            </a:r>
          </a:p>
          <a:p>
            <a:pPr marL="342900" indent="-342900">
              <a:buAutoNum type="arabicPeriod"/>
            </a:pPr>
            <a:r>
              <a:rPr lang="en-US" sz="2000" dirty="0"/>
              <a:t>How doe this impact the environment and the world?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a16="http://schemas.microsoft.com/office/drawing/2014/main" id="{6393019A-0CA1-4A3E-8DF9-82EEB7FCE0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File:Map-Latin America.png - Wikimedia Commons">
            <a:extLst>
              <a:ext uri="{FF2B5EF4-FFF2-40B4-BE49-F238E27FC236}">
                <a16:creationId xmlns:a16="http://schemas.microsoft.com/office/drawing/2014/main" id="{5E268C65-68CB-41D4-862E-93DA8938F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7030" y="239089"/>
            <a:ext cx="6096000" cy="3095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a:t>Latin America is generally understood to consist of the entire continent of </a:t>
            </a:r>
            <a:r>
              <a:rPr lang="en-US" dirty="0">
                <a:hlinkClick r:id="rId5"/>
              </a:rPr>
              <a:t>South America</a:t>
            </a:r>
            <a:r>
              <a:rPr lang="en-US" dirty="0"/>
              <a:t> in addition to </a:t>
            </a:r>
            <a:r>
              <a:rPr lang="en-US" dirty="0">
                <a:hlinkClick r:id="rId6"/>
              </a:rPr>
              <a:t>Mexico</a:t>
            </a:r>
            <a:r>
              <a:rPr lang="en-US" dirty="0"/>
              <a:t>, </a:t>
            </a:r>
            <a:r>
              <a:rPr lang="en-US" dirty="0">
                <a:hlinkClick r:id="rId7"/>
              </a:rPr>
              <a:t>Central America</a:t>
            </a:r>
            <a:r>
              <a:rPr lang="en-US" dirty="0"/>
              <a:t>, and the islands of the Caribbean whose inhabitants speak a </a:t>
            </a:r>
            <a:r>
              <a:rPr lang="en-US" dirty="0">
                <a:hlinkClick r:id="rId8"/>
              </a:rPr>
              <a:t>Romance language</a:t>
            </a:r>
            <a:r>
              <a:rPr lang="en-US" dirty="0"/>
              <a:t>. The peoples of this large area shared the experience of </a:t>
            </a:r>
            <a:r>
              <a:rPr lang="en-US" dirty="0">
                <a:hlinkClick r:id="rId9"/>
              </a:rPr>
              <a:t>conquest</a:t>
            </a:r>
            <a:r>
              <a:rPr lang="en-US" dirty="0"/>
              <a:t> and colonization by </a:t>
            </a:r>
            <a:r>
              <a:rPr lang="en-US" dirty="0" err="1"/>
              <a:t>the</a:t>
            </a:r>
            <a:r>
              <a:rPr lang="en-US" dirty="0" err="1">
                <a:hlinkClick r:id="rId10"/>
              </a:rPr>
              <a:t>Spaniards</a:t>
            </a:r>
            <a:r>
              <a:rPr lang="en-US" dirty="0"/>
              <a:t> and </a:t>
            </a:r>
            <a:r>
              <a:rPr lang="en-US" dirty="0">
                <a:hlinkClick r:id="rId11"/>
              </a:rPr>
              <a:t>Portuguese</a:t>
            </a:r>
            <a:r>
              <a:rPr lang="en-US" dirty="0"/>
              <a:t> from the late 15th through the 18th century as well as movements of independence from </a:t>
            </a:r>
            <a:r>
              <a:rPr lang="en-US" dirty="0">
                <a:hlinkClick r:id="rId12"/>
              </a:rPr>
              <a:t>Spain</a:t>
            </a:r>
            <a:r>
              <a:rPr lang="en-US" dirty="0"/>
              <a:t> and </a:t>
            </a:r>
            <a:r>
              <a:rPr lang="en-US" dirty="0">
                <a:hlinkClick r:id="rId13"/>
              </a:rPr>
              <a:t>Portugal</a:t>
            </a:r>
            <a:r>
              <a:rPr lang="en-US" dirty="0"/>
              <a:t> in the early 19th century. Even since independence, many of the various nations have experienced similar trends, and they have some awareness of a common heritage.</a:t>
            </a:r>
          </a:p>
        </p:txBody>
      </p:sp>
      <p:sp>
        <p:nvSpPr>
          <p:cNvPr id="5" name="Rectangle 4"/>
          <p:cNvSpPr/>
          <p:nvPr/>
        </p:nvSpPr>
        <p:spPr>
          <a:xfrm>
            <a:off x="7793592" y="6488668"/>
            <a:ext cx="4105996" cy="369332"/>
          </a:xfrm>
          <a:prstGeom prst="rect">
            <a:avLst/>
          </a:prstGeom>
        </p:spPr>
        <p:txBody>
          <a:bodyPr wrap="none">
            <a:spAutoFit/>
          </a:bodyPr>
          <a:lstStyle/>
          <a:p>
            <a:r>
              <a:rPr lang="en-US" dirty="0"/>
              <a:t>www.britannica.com/place/Latin-America</a:t>
            </a:r>
          </a:p>
        </p:txBody>
      </p:sp>
    </p:spTree>
    <p:extLst>
      <p:ext uri="{BB962C8B-B14F-4D97-AF65-F5344CB8AC3E}">
        <p14:creationId xmlns:p14="http://schemas.microsoft.com/office/powerpoint/2010/main" val="425186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a16="http://schemas.microsoft.com/office/drawing/2014/main" id="{6943E57F-76B6-4C6D-A7AA-91AB4934E0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arnivals in Latin America">
            <a:extLst>
              <a:ext uri="{FF2B5EF4-FFF2-40B4-BE49-F238E27FC236}">
                <a16:creationId xmlns:a16="http://schemas.microsoft.com/office/drawing/2014/main" id="{57A91C1A-C534-48DB-AFEF-76808FF987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Latin America People Stock Photos, Images and Backgrounds for Free Download">
            <a:extLst>
              <a:ext uri="{FF2B5EF4-FFF2-40B4-BE49-F238E27FC236}">
                <a16:creationId xmlns:a16="http://schemas.microsoft.com/office/drawing/2014/main" id="{6B4102A1-0DF9-4BCA-B63C-666BEE677A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ndigenous people are the most vulnerable to coronavirus in Latin America">
            <a:extLst>
              <a:ext uri="{FF2B5EF4-FFF2-40B4-BE49-F238E27FC236}">
                <a16:creationId xmlns:a16="http://schemas.microsoft.com/office/drawing/2014/main" id="{EBE68705-11DD-43E9-8669-F76E3FF515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a:t>Standards</a:t>
            </a:r>
            <a:r>
              <a:rPr lang="en-US" sz="2400" dirty="0"/>
              <a:t> </a:t>
            </a:r>
          </a:p>
          <a:p>
            <a:pPr algn="ctr"/>
            <a:endParaRPr lang="en-US" sz="2400" dirty="0"/>
          </a:p>
          <a:p>
            <a:r>
              <a:rPr lang="en-US" sz="2400" b="1" dirty="0"/>
              <a:t>SS6G1 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p>
          <a:p>
            <a:r>
              <a:rPr lang="en-US" sz="2400" b="1" dirty="0">
                <a:solidFill>
                  <a:srgbClr val="0070C0"/>
                </a:solidFill>
              </a:rPr>
              <a:t>     Colombia,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a:solidFill>
                  <a:srgbClr val="0070C0"/>
                </a:solidFill>
              </a:rPr>
              <a:t>Explain the environmental issue of </a:t>
            </a:r>
            <a:r>
              <a:rPr lang="en-US" sz="2400" i="1" u="sng" dirty="0">
                <a:solidFill>
                  <a:srgbClr val="0070C0"/>
                </a:solidFill>
              </a:rPr>
              <a:t>destruction of the rain forest </a:t>
            </a:r>
            <a:r>
              <a:rPr lang="en-US" sz="2400" dirty="0">
                <a:solidFill>
                  <a:srgbClr val="0070C0"/>
                </a:solidFill>
              </a:rPr>
              <a:t>in Brazil. </a:t>
            </a:r>
          </a:p>
          <a:p>
            <a:pPr marL="342900" indent="-342900">
              <a:buAutoNum type="alphaLcPeriod"/>
            </a:pPr>
            <a:endParaRPr lang="en-US" sz="2400" dirty="0"/>
          </a:p>
          <a:p>
            <a:r>
              <a:rPr lang="en-US" sz="2400" b="1" dirty="0"/>
              <a:t>SS6H1 Explain conflict and change in Latin America. </a:t>
            </a:r>
            <a:endParaRPr lang="en-US" sz="2400" dirty="0"/>
          </a:p>
          <a:p>
            <a:r>
              <a:rPr lang="en-US" sz="2400" dirty="0">
                <a:solidFill>
                  <a:srgbClr val="0070C0"/>
                </a:solidFill>
              </a:rPr>
              <a:t>b. Describe the influence of the Spanish and the Portuguese on the language and religions of Latin America. </a:t>
            </a:r>
          </a:p>
          <a:p>
            <a:r>
              <a:rPr lang="en-US" sz="2400" dirty="0">
                <a:solidFill>
                  <a:schemeClr val="bg1">
                    <a:lumMod val="50000"/>
                  </a:schemeClr>
                </a:solidFill>
              </a:rPr>
              <a:t>d. Explain the impact of poverty, the war on drugs, and migration to the United States on Latin America. </a:t>
            </a:r>
          </a:p>
          <a:p>
            <a:endParaRPr lang="en-US" sz="2400" dirty="0"/>
          </a:p>
          <a:p>
            <a:pPr marL="342900" indent="-342900"/>
            <a:endParaRPr lang="en-US" sz="2400" dirty="0"/>
          </a:p>
        </p:txBody>
      </p:sp>
    </p:spTree>
    <p:extLst>
      <p:ext uri="{BB962C8B-B14F-4D97-AF65-F5344CB8AC3E}">
        <p14:creationId xmlns:p14="http://schemas.microsoft.com/office/powerpoint/2010/main" val="193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a:t>K</a:t>
            </a:r>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a:t>M</a:t>
            </a:r>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a:t>1</a:t>
            </a:r>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a:t>M</a:t>
            </a:r>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a:t>A</a:t>
            </a:r>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a:t>Latin America</a:t>
            </a:r>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a16="http://schemas.microsoft.com/office/drawing/2014/main" id="{441B587F-4558-46C9-AF35-1D8AB92CD2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88" y="395176"/>
            <a:ext cx="7933660" cy="39668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begin working on their Social Studies Project.</a:t>
            </a:r>
          </a:p>
          <a:p>
            <a:r>
              <a:rPr lang="en-US" sz="3200" dirty="0"/>
              <a:t>This project will have two parts (Martin Luther King and Latin America Leaders). </a:t>
            </a:r>
          </a:p>
        </p:txBody>
      </p:sp>
      <p:pic>
        <p:nvPicPr>
          <p:cNvPr id="4100" name="Picture 4" descr="10 Inspiring Latinas Who've Made History — Google Arts &amp; Culture">
            <a:extLst>
              <a:ext uri="{FF2B5EF4-FFF2-40B4-BE49-F238E27FC236}">
                <a16:creationId xmlns:a16="http://schemas.microsoft.com/office/drawing/2014/main" id="{AE7C988F-38AE-4612-96FB-26B3CA9A6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9172" y="1065913"/>
            <a:ext cx="2290479" cy="32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7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6217087"/>
          </a:xfrm>
          <a:prstGeom prst="rect">
            <a:avLst/>
          </a:prstGeom>
          <a:noFill/>
        </p:spPr>
        <p:txBody>
          <a:bodyPr wrap="square" rtlCol="0">
            <a:spAutoFit/>
          </a:bodyPr>
          <a:lstStyle/>
          <a:p>
            <a:r>
              <a:rPr lang="en-US" sz="2000" b="1" dirty="0">
                <a:solidFill>
                  <a:srgbClr val="0070C0"/>
                </a:solidFill>
              </a:rPr>
              <a:t>Standard: </a:t>
            </a:r>
            <a:endParaRPr lang="en-US" sz="2000" dirty="0"/>
          </a:p>
          <a:p>
            <a:r>
              <a:rPr lang="en-US" sz="2000" dirty="0"/>
              <a:t>SS6G1      Locate selected features of Latin America. </a:t>
            </a:r>
          </a:p>
          <a:p>
            <a:r>
              <a:rPr lang="en-US" sz="2000" dirty="0"/>
              <a:t>SS6G2      Explain the impact of environmental issues in Latin America.</a:t>
            </a:r>
            <a:r>
              <a:rPr lang="en-US" sz="2000" b="1" dirty="0"/>
              <a:t> </a:t>
            </a:r>
          </a:p>
          <a:p>
            <a:r>
              <a:rPr lang="en-US" sz="2000" dirty="0"/>
              <a:t>SS6H1.b   Explain conflict and change in Latin America. </a:t>
            </a:r>
          </a:p>
          <a:p>
            <a:r>
              <a:rPr lang="en-US" sz="2000" dirty="0"/>
              <a:t> </a:t>
            </a:r>
          </a:p>
          <a:p>
            <a:r>
              <a:rPr lang="en-US" sz="2000" b="1" dirty="0">
                <a:solidFill>
                  <a:srgbClr val="0070C0"/>
                </a:solidFill>
              </a:rPr>
              <a:t>Learning Target: </a:t>
            </a:r>
            <a:r>
              <a:rPr lang="en-US" sz="2000" dirty="0"/>
              <a:t>Explain the impact of environmental issues (air pollution and destruction of rain forest) in Latin America; Explain conflict and change in Latin America (Describe the influence of the Spanish and the Portuguese on the language and religions of Latin America).</a:t>
            </a:r>
          </a:p>
          <a:p>
            <a:endParaRPr lang="en-US" sz="2000" b="1" dirty="0">
              <a:solidFill>
                <a:srgbClr val="0070C0"/>
              </a:solidFill>
            </a:endParaRPr>
          </a:p>
          <a:p>
            <a:r>
              <a:rPr lang="en-US" sz="2000" b="1" dirty="0">
                <a:solidFill>
                  <a:srgbClr val="0070C0"/>
                </a:solidFill>
              </a:rPr>
              <a:t>Warm-up</a:t>
            </a:r>
            <a:r>
              <a:rPr lang="en-US" sz="2000" dirty="0">
                <a:solidFill>
                  <a:srgbClr val="0070C0"/>
                </a:solidFill>
              </a:rPr>
              <a:t>: </a:t>
            </a:r>
            <a:r>
              <a:rPr lang="en-US" sz="2000" dirty="0"/>
              <a:t>Latin America Study Map (complete answer key)</a:t>
            </a:r>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Wrinkles);Textbook p.346, 401; Environmental issues of Latin America (air pollution and destruction of rain forest). </a:t>
            </a:r>
          </a:p>
          <a:p>
            <a:endParaRPr lang="en-US" sz="2000" dirty="0">
              <a:solidFill>
                <a:srgbClr val="0070C0"/>
              </a:solidFill>
            </a:endParaRPr>
          </a:p>
          <a:p>
            <a:r>
              <a:rPr lang="en-US" sz="2000" dirty="0">
                <a:solidFill>
                  <a:schemeClr val="bg1"/>
                </a:solidFill>
                <a:highlight>
                  <a:srgbClr val="FF0000"/>
                </a:highlight>
              </a:rPr>
              <a:t>Students will begin working on Social Studies Project (MLK/ Latin American Leaders)</a:t>
            </a:r>
          </a:p>
          <a:p>
            <a:endParaRPr lang="en-US" sz="2000" dirty="0">
              <a:solidFill>
                <a:srgbClr val="0070C0"/>
              </a:solidFill>
            </a:endParaRPr>
          </a:p>
          <a:p>
            <a:r>
              <a:rPr lang="en-US" sz="2000" b="1" dirty="0">
                <a:solidFill>
                  <a:srgbClr val="0070C0"/>
                </a:solidFill>
              </a:rPr>
              <a:t>Closing:  </a:t>
            </a:r>
            <a:r>
              <a:rPr lang="en-US" sz="2000" dirty="0"/>
              <a:t>TOD</a:t>
            </a:r>
          </a:p>
          <a:p>
            <a:endParaRPr lang="en-US" sz="2000" dirty="0">
              <a:solidFill>
                <a:schemeClr val="bg1"/>
              </a:solidFill>
            </a:endParaRPr>
          </a:p>
          <a:p>
            <a:r>
              <a:rPr lang="en-US" sz="2000" b="1" dirty="0">
                <a:solidFill>
                  <a:srgbClr val="0070C0"/>
                </a:solidFill>
              </a:rPr>
              <a:t>Reminders: </a:t>
            </a:r>
            <a:r>
              <a:rPr lang="en-US" sz="2000" b="1" dirty="0"/>
              <a:t>Quiz on Wednesday will cover G1,G2, H1b </a:t>
            </a:r>
          </a:p>
          <a:p>
            <a:endParaRPr lang="en-US"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a:latin typeface="Book Antiqua" pitchFamily="18" charset="0"/>
              </a:rPr>
              <a:t>Monday,  January 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a:t>Mexico City was once named as the world’s </a:t>
            </a:r>
            <a:r>
              <a:rPr lang="en-US" sz="2800" b="1" u="sng" dirty="0">
                <a:hlinkClick r:id="rId5"/>
              </a:rPr>
              <a:t>most polluted city in the world</a:t>
            </a:r>
            <a:r>
              <a:rPr lang="en-US" sz="2800" b="1" dirty="0"/>
              <a:t>, but according to </a:t>
            </a:r>
            <a:r>
              <a:rPr lang="en-US" sz="2800" b="1" dirty="0" err="1"/>
              <a:t>IQAir</a:t>
            </a:r>
            <a:r>
              <a:rPr lang="en-US" sz="2800" b="1" dirty="0"/>
              <a:t>, a Swiss company which keeps track of the air quality of cities around the globe, Mexico City has now dropped down to the </a:t>
            </a:r>
            <a:r>
              <a:rPr lang="en-US" sz="2800" b="1" u="sng" dirty="0">
                <a:hlinkClick r:id="rId6"/>
              </a:rPr>
              <a:t>917</a:t>
            </a:r>
            <a:r>
              <a:rPr lang="en-US" sz="2800" b="1" dirty="0"/>
              <a:t>th most polluted city in the world in 2021. Though its concentration of airborne particles (PM 2.5) still currently exceeds the guideline of the World Health Organization (WHO), yet the colossal improvement is </a:t>
            </a:r>
            <a:r>
              <a:rPr lang="en-US" sz="2800" b="1" dirty="0" err="1"/>
              <a:t>undoubtable</a:t>
            </a:r>
            <a:r>
              <a:rPr lang="en-US" sz="2800" b="1" dirty="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a:t>Air Pollution in Mexico City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6217087"/>
          </a:xfrm>
          <a:prstGeom prst="rect">
            <a:avLst/>
          </a:prstGeom>
          <a:noFill/>
        </p:spPr>
        <p:txBody>
          <a:bodyPr wrap="square" rtlCol="0">
            <a:spAutoFit/>
          </a:bodyPr>
          <a:lstStyle/>
          <a:p>
            <a:r>
              <a:rPr lang="en-US" sz="2000" b="1" dirty="0">
                <a:solidFill>
                  <a:srgbClr val="0070C0"/>
                </a:solidFill>
              </a:rPr>
              <a:t>Standard: </a:t>
            </a:r>
            <a:endParaRPr lang="en-US" sz="2000" dirty="0"/>
          </a:p>
          <a:p>
            <a:r>
              <a:rPr lang="en-US" sz="2000" dirty="0"/>
              <a:t>SS6G1      Locate selected features of Latin America. </a:t>
            </a:r>
          </a:p>
          <a:p>
            <a:r>
              <a:rPr lang="en-US" sz="2000" dirty="0"/>
              <a:t>SS6G2      Explain the impact of environmental issues in Latin America.</a:t>
            </a:r>
            <a:r>
              <a:rPr lang="en-US" sz="2000" b="1" dirty="0"/>
              <a:t> </a:t>
            </a:r>
          </a:p>
          <a:p>
            <a:r>
              <a:rPr lang="en-US" sz="2000" dirty="0"/>
              <a:t>SS6H1.b   Explain conflict and change in Latin America. </a:t>
            </a:r>
          </a:p>
          <a:p>
            <a:r>
              <a:rPr lang="en-US" sz="2000" dirty="0"/>
              <a:t> </a:t>
            </a:r>
          </a:p>
          <a:p>
            <a:r>
              <a:rPr lang="en-US" sz="2000" b="1" dirty="0">
                <a:solidFill>
                  <a:srgbClr val="0070C0"/>
                </a:solidFill>
              </a:rPr>
              <a:t>Learning Target: </a:t>
            </a:r>
            <a:r>
              <a:rPr lang="en-US" sz="2000" dirty="0"/>
              <a:t>Explain the impact of environmental issues (air pollution and destruction of rain forest) in Latin America; Explain conflict and change in Latin America (Describe the influence of the Spanish and the Portuguese on the language and religions of Latin America).</a:t>
            </a:r>
          </a:p>
          <a:p>
            <a:endParaRPr lang="en-US" sz="2000" b="1" dirty="0">
              <a:solidFill>
                <a:srgbClr val="0070C0"/>
              </a:solidFill>
            </a:endParaRPr>
          </a:p>
          <a:p>
            <a:r>
              <a:rPr lang="en-US" sz="2000" b="1" dirty="0">
                <a:solidFill>
                  <a:srgbClr val="0070C0"/>
                </a:solidFill>
              </a:rPr>
              <a:t>Warm-up</a:t>
            </a:r>
            <a:r>
              <a:rPr lang="en-US" sz="2000" dirty="0">
                <a:solidFill>
                  <a:srgbClr val="0070C0"/>
                </a:solidFill>
              </a:rPr>
              <a:t>: </a:t>
            </a:r>
            <a:r>
              <a:rPr lang="en-US" sz="2000" dirty="0"/>
              <a:t>Latin America Study Map (complete answer key)</a:t>
            </a:r>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 Textbook p.346, 401; Environmental issues of Latin America (air pollution and destruction of rain forest). </a:t>
            </a:r>
            <a:r>
              <a:rPr lang="en-US" sz="2000" b="1" dirty="0"/>
              <a:t>Video:</a:t>
            </a:r>
            <a:r>
              <a:rPr lang="en-US" sz="2000" dirty="0"/>
              <a:t> Spain/Portugal colonization of Latin America; TB p.322-323</a:t>
            </a:r>
          </a:p>
          <a:p>
            <a:endParaRPr lang="en-US" sz="2000" dirty="0">
              <a:solidFill>
                <a:srgbClr val="0070C0"/>
              </a:solidFill>
            </a:endParaRPr>
          </a:p>
          <a:p>
            <a:r>
              <a:rPr lang="en-US" sz="2000" dirty="0">
                <a:solidFill>
                  <a:schemeClr val="bg1"/>
                </a:solidFill>
                <a:highlight>
                  <a:srgbClr val="FF0000"/>
                </a:highlight>
              </a:rPr>
              <a:t>Students will begin working on Social Studies Project (MLK/ Latin American Leaders)</a:t>
            </a:r>
          </a:p>
          <a:p>
            <a:endParaRPr lang="en-US" sz="2000" dirty="0">
              <a:solidFill>
                <a:srgbClr val="0070C0"/>
              </a:solidFill>
            </a:endParaRPr>
          </a:p>
          <a:p>
            <a:r>
              <a:rPr lang="en-US" sz="2000" b="1" dirty="0">
                <a:solidFill>
                  <a:srgbClr val="0070C0"/>
                </a:solidFill>
              </a:rPr>
              <a:t>Closing:  </a:t>
            </a:r>
            <a:r>
              <a:rPr lang="en-US" sz="2000" dirty="0"/>
              <a:t>Think-Pair-Share</a:t>
            </a:r>
          </a:p>
          <a:p>
            <a:endParaRPr lang="en-US" sz="2000" dirty="0">
              <a:solidFill>
                <a:schemeClr val="bg1"/>
              </a:solidFill>
            </a:endParaRPr>
          </a:p>
          <a:p>
            <a:r>
              <a:rPr lang="en-US" sz="2000" b="1" dirty="0">
                <a:solidFill>
                  <a:srgbClr val="0070C0"/>
                </a:solidFill>
              </a:rPr>
              <a:t>Reminders: </a:t>
            </a:r>
            <a:r>
              <a:rPr lang="en-US" sz="2000" b="1" dirty="0"/>
              <a:t>Quiz on Wednesday will cover G1,G2, H1b </a:t>
            </a:r>
          </a:p>
          <a:p>
            <a:endParaRPr lang="en-US"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a:latin typeface="Book Antiqua" pitchFamily="18" charset="0"/>
              </a:rPr>
              <a:t>Tuesday,  January 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1406</Words>
  <Application>Microsoft Office PowerPoint</Application>
  <PresentationFormat>Widescreen</PresentationFormat>
  <Paragraphs>168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Johnson, Richard</cp:lastModifiedBy>
  <cp:revision>35</cp:revision>
  <dcterms:created xsi:type="dcterms:W3CDTF">2023-01-05T13:06:59Z</dcterms:created>
  <dcterms:modified xsi:type="dcterms:W3CDTF">2023-01-09T14:10:01Z</dcterms:modified>
</cp:coreProperties>
</file>